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24"/>
  </p:notesMasterIdLst>
  <p:sldIdLst>
    <p:sldId id="317" r:id="rId3"/>
    <p:sldId id="380" r:id="rId4"/>
    <p:sldId id="358" r:id="rId5"/>
    <p:sldId id="383" r:id="rId6"/>
    <p:sldId id="382" r:id="rId7"/>
    <p:sldId id="381" r:id="rId8"/>
    <p:sldId id="386" r:id="rId9"/>
    <p:sldId id="393" r:id="rId10"/>
    <p:sldId id="387" r:id="rId11"/>
    <p:sldId id="385" r:id="rId12"/>
    <p:sldId id="388" r:id="rId13"/>
    <p:sldId id="389" r:id="rId14"/>
    <p:sldId id="384" r:id="rId15"/>
    <p:sldId id="390" r:id="rId16"/>
    <p:sldId id="391" r:id="rId17"/>
    <p:sldId id="392" r:id="rId18"/>
    <p:sldId id="394" r:id="rId19"/>
    <p:sldId id="395" r:id="rId20"/>
    <p:sldId id="396" r:id="rId21"/>
    <p:sldId id="398" r:id="rId22"/>
    <p:sldId id="39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72" autoAdjust="0"/>
    <p:restoredTop sz="79238" autoAdjust="0"/>
  </p:normalViewPr>
  <p:slideViewPr>
    <p:cSldViewPr snapToGrid="0" snapToObjects="1">
      <p:cViewPr varScale="1">
        <p:scale>
          <a:sx n="69" d="100"/>
          <a:sy n="69" d="100"/>
        </p:scale>
        <p:origin x="12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See in </a:t>
            </a:r>
            <a:r>
              <a:rPr lang="en-US" dirty="0" err="1" smtClean="0"/>
              <a:t>spyder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58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check </a:t>
            </a:r>
            <a:r>
              <a:rPr lang="en-US" dirty="0" err="1" smtClean="0"/>
              <a:t>spyder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8231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See </a:t>
            </a:r>
            <a:r>
              <a:rPr lang="en-US" dirty="0" err="1" smtClean="0"/>
              <a:t>spyder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925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4/1/2019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4/1/2019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4/1/2019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4/1/2019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4/1/2019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4/1/2019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4/1/2019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04/1/2019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19: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Set Membership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Membership in a set can be tested using </a:t>
            </a:r>
            <a:r>
              <a:rPr lang="en-US" dirty="0" smtClean="0"/>
              <a:t>the in operator </a:t>
            </a:r>
            <a:r>
              <a:rPr lang="en-US" dirty="0"/>
              <a:t>and </a:t>
            </a:r>
            <a:r>
              <a:rPr lang="en-US" dirty="0" smtClean="0"/>
              <a:t>the not in operator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If S is a set, x in S is </a:t>
            </a:r>
            <a:r>
              <a:rPr lang="en-US" dirty="0"/>
              <a:t>a Boolean expression that evaluates </a:t>
            </a:r>
            <a:r>
              <a:rPr lang="en-US" dirty="0" smtClean="0"/>
              <a:t>to True if </a:t>
            </a:r>
            <a:r>
              <a:rPr lang="en-US" dirty="0"/>
              <a:t>the value </a:t>
            </a:r>
            <a:r>
              <a:rPr lang="en-US" dirty="0" smtClean="0"/>
              <a:t>of x is </a:t>
            </a:r>
            <a:r>
              <a:rPr lang="en-US" dirty="0"/>
              <a:t>a </a:t>
            </a:r>
            <a:r>
              <a:rPr lang="en-US" dirty="0" smtClean="0"/>
              <a:t>member of </a:t>
            </a:r>
            <a:r>
              <a:rPr lang="en-US" dirty="0"/>
              <a:t>the </a:t>
            </a:r>
            <a:r>
              <a:rPr lang="en-US" dirty="0" smtClean="0"/>
              <a:t>set S</a:t>
            </a:r>
            <a:r>
              <a:rPr lang="en-US" dirty="0"/>
              <a:t>, </a:t>
            </a:r>
            <a:r>
              <a:rPr lang="en-US" dirty="0" smtClean="0"/>
              <a:t>and False otherwise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value of </a:t>
            </a:r>
            <a:r>
              <a:rPr lang="en-US" dirty="0" smtClean="0"/>
              <a:t>a not in expression </a:t>
            </a:r>
            <a:r>
              <a:rPr lang="en-US" dirty="0"/>
              <a:t>is just the </a:t>
            </a:r>
            <a:r>
              <a:rPr lang="en-US" dirty="0" smtClean="0"/>
              <a:t>opposite.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73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Union and Intersection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union of </a:t>
            </a:r>
            <a:r>
              <a:rPr lang="en-US" dirty="0"/>
              <a:t>two </a:t>
            </a:r>
            <a:r>
              <a:rPr lang="en-US" dirty="0" smtClean="0"/>
              <a:t>sets S and T is </a:t>
            </a:r>
            <a:r>
              <a:rPr lang="en-US" dirty="0"/>
              <a:t>a new set that contains every value that is a member </a:t>
            </a:r>
            <a:r>
              <a:rPr lang="en-US" dirty="0" smtClean="0"/>
              <a:t>of S or </a:t>
            </a:r>
            <a:r>
              <a:rPr lang="en-US" dirty="0"/>
              <a:t>a member </a:t>
            </a:r>
            <a:r>
              <a:rPr lang="en-US" dirty="0" smtClean="0"/>
              <a:t>of T(or </a:t>
            </a:r>
            <a:r>
              <a:rPr lang="en-US" dirty="0"/>
              <a:t>both). </a:t>
            </a:r>
            <a:endParaRPr lang="en-US" dirty="0" smtClean="0"/>
          </a:p>
          <a:p>
            <a:r>
              <a:rPr lang="en-US" dirty="0" smtClean="0"/>
              <a:t>Python </a:t>
            </a:r>
            <a:r>
              <a:rPr lang="en-US" dirty="0"/>
              <a:t>uses the vertical </a:t>
            </a:r>
            <a:r>
              <a:rPr lang="en-US" dirty="0" smtClean="0"/>
              <a:t>bar | as the union operator.</a:t>
            </a:r>
            <a:endParaRPr lang="en-US" dirty="0"/>
          </a:p>
          <a:p>
            <a:r>
              <a:rPr lang="en-US" dirty="0" smtClean="0"/>
              <a:t>The intersection of S and T is </a:t>
            </a:r>
            <a:r>
              <a:rPr lang="en-US" dirty="0"/>
              <a:t>a new set that contains every value that is a member of </a:t>
            </a:r>
            <a:r>
              <a:rPr lang="en-US" dirty="0" smtClean="0"/>
              <a:t>both S and T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Python </a:t>
            </a:r>
            <a:r>
              <a:rPr lang="en-US" dirty="0"/>
              <a:t>uses the </a:t>
            </a:r>
            <a:r>
              <a:rPr lang="en-US" dirty="0" smtClean="0"/>
              <a:t>ampersand &amp; as the intersection operator.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447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Mutating a 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value that can be altered is </a:t>
            </a:r>
            <a:r>
              <a:rPr lang="en-US" dirty="0" smtClean="0"/>
              <a:t>a mutable value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Sets </a:t>
            </a:r>
            <a:r>
              <a:rPr lang="en-US" dirty="0"/>
              <a:t>are </a:t>
            </a:r>
            <a:r>
              <a:rPr lang="en-US" dirty="0" smtClean="0"/>
              <a:t>mutable: </a:t>
            </a:r>
            <a:r>
              <a:rPr lang="en-US" dirty="0"/>
              <a:t>elements can be </a:t>
            </a:r>
            <a:r>
              <a:rPr lang="en-US" dirty="0" smtClean="0"/>
              <a:t>added and </a:t>
            </a:r>
            <a:r>
              <a:rPr lang="en-US" dirty="0"/>
              <a:t>removed using </a:t>
            </a:r>
            <a:r>
              <a:rPr lang="en-US" dirty="0" smtClean="0"/>
              <a:t>the add and remove methods</a:t>
            </a:r>
          </a:p>
          <a:p>
            <a:r>
              <a:rPr lang="en-US" dirty="0"/>
              <a:t>The </a:t>
            </a:r>
            <a:r>
              <a:rPr lang="en-US" dirty="0" smtClean="0"/>
              <a:t>operations add(·) and remove(·) are methods.</a:t>
            </a:r>
          </a:p>
          <a:p>
            <a:r>
              <a:rPr lang="en-US" dirty="0"/>
              <a:t>M</a:t>
            </a:r>
            <a:r>
              <a:rPr lang="en-US" dirty="0" smtClean="0"/>
              <a:t>ethod </a:t>
            </a:r>
            <a:r>
              <a:rPr lang="en-US" dirty="0"/>
              <a:t>i</a:t>
            </a:r>
            <a:r>
              <a:rPr lang="en-US" dirty="0" smtClean="0"/>
              <a:t>s </a:t>
            </a:r>
            <a:r>
              <a:rPr lang="en-US" dirty="0"/>
              <a:t>a procedure that takes an extra argument, the value of </a:t>
            </a:r>
            <a:r>
              <a:rPr lang="en-US" dirty="0" smtClean="0"/>
              <a:t>the expression </a:t>
            </a:r>
            <a:r>
              <a:rPr lang="en-US" dirty="0"/>
              <a:t>to the left of the dot</a:t>
            </a:r>
            <a:r>
              <a:rPr lang="en-US" dirty="0" smtClean="0"/>
              <a:t>. </a:t>
            </a:r>
          </a:p>
          <a:p>
            <a:r>
              <a:rPr lang="en-US" dirty="0" smtClean="0"/>
              <a:t>Python </a:t>
            </a:r>
            <a:r>
              <a:rPr lang="en-US" dirty="0"/>
              <a:t>provides a </a:t>
            </a:r>
            <a:r>
              <a:rPr lang="en-US" dirty="0" smtClean="0"/>
              <a:t>method update(...) to </a:t>
            </a:r>
            <a:r>
              <a:rPr lang="en-US" dirty="0"/>
              <a:t>add to a set all the elements of </a:t>
            </a:r>
            <a:r>
              <a:rPr lang="en-US" dirty="0" smtClean="0"/>
              <a:t>another collection </a:t>
            </a:r>
            <a:r>
              <a:rPr lang="en-US" dirty="0"/>
              <a:t>(e.g. a set or a list</a:t>
            </a:r>
            <a:r>
              <a:rPr lang="en-US" dirty="0" smtClean="0"/>
              <a:t>)</a:t>
            </a:r>
          </a:p>
          <a:p>
            <a:r>
              <a:rPr lang="en-US" dirty="0" smtClean="0"/>
              <a:t>We can </a:t>
            </a:r>
            <a:r>
              <a:rPr lang="en-US" dirty="0"/>
              <a:t>intersect a set with another collection, removing from the set all </a:t>
            </a:r>
            <a:r>
              <a:rPr lang="en-US" dirty="0" smtClean="0"/>
              <a:t>elements not </a:t>
            </a:r>
            <a:r>
              <a:rPr lang="en-US" dirty="0"/>
              <a:t>in the other </a:t>
            </a:r>
            <a:r>
              <a:rPr lang="en-US" dirty="0" smtClean="0"/>
              <a:t>collection.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48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rPr lang="en-US" dirty="0" smtClean="0"/>
              <a:t>ultiple variables: same 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two variables are bound to the same value. </a:t>
            </a:r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mutation to the value </a:t>
            </a:r>
            <a:r>
              <a:rPr lang="en-US" dirty="0" smtClean="0"/>
              <a:t>made through </a:t>
            </a:r>
            <a:r>
              <a:rPr lang="en-US" dirty="0"/>
              <a:t>one variable is seen by the other variable</a:t>
            </a:r>
            <a:r>
              <a:rPr lang="en-US" dirty="0" smtClean="0"/>
              <a:t>.</a:t>
            </a:r>
          </a:p>
          <a:p>
            <a:r>
              <a:rPr lang="en-US" dirty="0"/>
              <a:t>This behavior reflects the fact that Python stores only one copy of the underlying </a:t>
            </a:r>
            <a:r>
              <a:rPr lang="en-US" dirty="0" smtClean="0"/>
              <a:t>data structure. </a:t>
            </a:r>
          </a:p>
          <a:p>
            <a:r>
              <a:rPr lang="en-US" dirty="0" smtClean="0"/>
              <a:t>However, </a:t>
            </a:r>
            <a:r>
              <a:rPr lang="en-US" dirty="0"/>
              <a:t>Python provides a method for copying a collection such as a </a:t>
            </a:r>
            <a:r>
              <a:rPr lang="en-US" dirty="0" smtClean="0"/>
              <a:t>set.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9813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Comprehensions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1445" y="1825625"/>
            <a:ext cx="11184672" cy="4351338"/>
          </a:xfrm>
        </p:spPr>
        <p:txBody>
          <a:bodyPr/>
          <a:lstStyle/>
          <a:p>
            <a:r>
              <a:rPr lang="en-US" dirty="0"/>
              <a:t>Python provides for expressions </a:t>
            </a:r>
            <a:r>
              <a:rPr lang="en-US" dirty="0" smtClean="0"/>
              <a:t>called comprehensions that </a:t>
            </a:r>
            <a:r>
              <a:rPr lang="en-US" dirty="0"/>
              <a:t>let you build collections out </a:t>
            </a:r>
            <a:r>
              <a:rPr lang="en-US" dirty="0" smtClean="0"/>
              <a:t>of other </a:t>
            </a:r>
            <a:r>
              <a:rPr lang="en-US" dirty="0"/>
              <a:t>collections. </a:t>
            </a:r>
            <a:endParaRPr lang="en-US" dirty="0" smtClean="0"/>
          </a:p>
          <a:p>
            <a:r>
              <a:rPr lang="en-US" dirty="0"/>
              <a:t>C</a:t>
            </a:r>
            <a:r>
              <a:rPr lang="en-US" dirty="0" smtClean="0"/>
              <a:t>omprehensions are </a:t>
            </a:r>
            <a:r>
              <a:rPr lang="en-US" dirty="0"/>
              <a:t>useful </a:t>
            </a:r>
            <a:r>
              <a:rPr lang="en-US" dirty="0" smtClean="0"/>
              <a:t>in constructing </a:t>
            </a:r>
            <a:r>
              <a:rPr lang="en-US" dirty="0"/>
              <a:t>expression whose value is a collection, and they mimic traditional </a:t>
            </a:r>
            <a:r>
              <a:rPr lang="en-US" dirty="0" smtClean="0"/>
              <a:t>mathematical notation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The iterable is a set in this 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593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comprehensions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the union </a:t>
            </a:r>
            <a:r>
              <a:rPr lang="en-US" dirty="0" smtClean="0"/>
              <a:t>operator |</a:t>
            </a:r>
            <a:r>
              <a:rPr lang="en-US" dirty="0"/>
              <a:t>or the intersection </a:t>
            </a:r>
            <a:r>
              <a:rPr lang="en-US" dirty="0" smtClean="0"/>
              <a:t>operator &amp;, </a:t>
            </a:r>
            <a:r>
              <a:rPr lang="en-US" dirty="0"/>
              <a:t>you can write set </a:t>
            </a:r>
            <a:r>
              <a:rPr lang="en-US" dirty="0" smtClean="0"/>
              <a:t>expressions for </a:t>
            </a:r>
            <a:r>
              <a:rPr lang="en-US" dirty="0"/>
              <a:t>the union or intersection of two sets, and use such expressions in a </a:t>
            </a:r>
            <a:r>
              <a:rPr lang="en-US" dirty="0" smtClean="0"/>
              <a:t>comprehension.</a:t>
            </a:r>
          </a:p>
          <a:p>
            <a:r>
              <a:rPr lang="en-US" dirty="0"/>
              <a:t>By adding the </a:t>
            </a:r>
            <a:r>
              <a:rPr lang="en-US" dirty="0" smtClean="0"/>
              <a:t>phrase </a:t>
            </a:r>
            <a:r>
              <a:rPr lang="en-US" i="1" dirty="0" smtClean="0"/>
              <a:t>if</a:t>
            </a:r>
            <a:r>
              <a:rPr lang="en-US" dirty="0" smtClean="0"/>
              <a:t> condition at </a:t>
            </a:r>
            <a:r>
              <a:rPr lang="en-US" dirty="0"/>
              <a:t>the end of the comprehension (before the </a:t>
            </a:r>
            <a:r>
              <a:rPr lang="en-US" dirty="0" smtClean="0"/>
              <a:t>closing brace </a:t>
            </a:r>
            <a:r>
              <a:rPr lang="en-US" dirty="0"/>
              <a:t>“}”), you can skip some of the values in the set being iterated </a:t>
            </a:r>
            <a:r>
              <a:rPr lang="en-US" dirty="0" smtClean="0"/>
              <a:t>over.</a:t>
            </a:r>
          </a:p>
          <a:p>
            <a:r>
              <a:rPr lang="en-US" dirty="0"/>
              <a:t>You can write a comprehension that iterates over the Cartesian product of two </a:t>
            </a:r>
            <a:r>
              <a:rPr lang="en-US" dirty="0" smtClean="0"/>
              <a:t>sets. This is also called double-comprehension.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3150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Empty 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empty set is represented </a:t>
            </a:r>
            <a:r>
              <a:rPr lang="en-US" dirty="0" smtClean="0"/>
              <a:t>by set</a:t>
            </a:r>
            <a:r>
              <a:rPr lang="en-US" dirty="0"/>
              <a:t>(). </a:t>
            </a:r>
            <a:endParaRPr lang="en-US" dirty="0" smtClean="0"/>
          </a:p>
          <a:p>
            <a:r>
              <a:rPr lang="en-US" dirty="0" smtClean="0"/>
              <a:t>You </a:t>
            </a:r>
            <a:r>
              <a:rPr lang="en-US" dirty="0"/>
              <a:t>would think </a:t>
            </a:r>
            <a:r>
              <a:rPr lang="en-US" dirty="0" smtClean="0"/>
              <a:t>that {} would </a:t>
            </a:r>
            <a:r>
              <a:rPr lang="en-US" dirty="0"/>
              <a:t>work but, as </a:t>
            </a:r>
            <a:r>
              <a:rPr lang="en-US" dirty="0" smtClean="0"/>
              <a:t>we will see, </a:t>
            </a:r>
            <a:r>
              <a:rPr lang="en-US" dirty="0"/>
              <a:t>that notation is used for something </a:t>
            </a:r>
            <a:r>
              <a:rPr lang="en-US" dirty="0" smtClean="0"/>
              <a:t>else.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582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</a:t>
            </a:r>
            <a:r>
              <a:rPr lang="en-US"/>
              <a:t>to </a:t>
            </a:r>
            <a:r>
              <a:rPr lang="en-US" smtClean="0"/>
              <a:t>iterate </a:t>
            </a:r>
            <a:r>
              <a:rPr lang="en-US" dirty="0"/>
              <a:t>over </a:t>
            </a:r>
            <a:r>
              <a:rPr lang="en-US" dirty="0" smtClean="0"/>
              <a:t>elements of a set.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0950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to add member(s) in a set.</a:t>
            </a:r>
          </a:p>
        </p:txBody>
      </p:sp>
    </p:spTree>
    <p:extLst>
      <p:ext uri="{BB962C8B-B14F-4D97-AF65-F5344CB8AC3E}">
        <p14:creationId xmlns:p14="http://schemas.microsoft.com/office/powerpoint/2010/main" val="3417758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to create a symmetric difference.</a:t>
            </a:r>
          </a:p>
        </p:txBody>
      </p:sp>
    </p:spTree>
    <p:extLst>
      <p:ext uri="{BB962C8B-B14F-4D97-AF65-F5344CB8AC3E}">
        <p14:creationId xmlns:p14="http://schemas.microsoft.com/office/powerpoint/2010/main" val="1433781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9497"/>
            <a:ext cx="10515600" cy="4757466"/>
          </a:xfrm>
        </p:spPr>
        <p:txBody>
          <a:bodyPr/>
          <a:lstStyle/>
          <a:p>
            <a:r>
              <a:rPr lang="en-US" dirty="0" smtClean="0"/>
              <a:t>Exam 2 Grades are posted on </a:t>
            </a:r>
            <a:r>
              <a:rPr lang="en-US" dirty="0" err="1" smtClean="0"/>
              <a:t>Submitty</a:t>
            </a:r>
            <a:r>
              <a:rPr lang="en-US" dirty="0" smtClean="0"/>
              <a:t>:</a:t>
            </a:r>
          </a:p>
          <a:p>
            <a:pPr lvl="1"/>
            <a:r>
              <a:rPr lang="en-US" sz="2800" dirty="0" smtClean="0"/>
              <a:t>Average is 63, Highest is 95.</a:t>
            </a:r>
          </a:p>
          <a:p>
            <a:pPr lvl="1"/>
            <a:r>
              <a:rPr lang="en-US" sz="2800" dirty="0" smtClean="0"/>
              <a:t>You can request for re-grading in a weeks time (until 11:59 pm on April 8)</a:t>
            </a:r>
          </a:p>
          <a:p>
            <a:pPr lvl="1"/>
            <a:r>
              <a:rPr lang="en-US" sz="2800" dirty="0" smtClean="0"/>
              <a:t>All regrading requests should come to me directly via email</a:t>
            </a:r>
          </a:p>
          <a:p>
            <a:pPr lvl="1"/>
            <a:r>
              <a:rPr lang="en-US" sz="2800" dirty="0" smtClean="0"/>
              <a:t>Please do not pay attention to the files uploaded along with your grade</a:t>
            </a:r>
          </a:p>
          <a:p>
            <a:pPr lvl="1"/>
            <a:r>
              <a:rPr lang="en-US" sz="2800" dirty="0" smtClean="0"/>
              <a:t>Those are for my reference (NOT necessarily what you wrote in the exam)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5281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4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If A</a:t>
                </a:r>
                <a:r>
                  <a:rPr lang="en-US" b="1" dirty="0"/>
                  <a:t> =</a:t>
                </a:r>
                <a:r>
                  <a:rPr lang="en-US" dirty="0"/>
                  <a:t> {1, 3, 5}, B = {3, 5, 6</a:t>
                </a:r>
                <a:r>
                  <a:rPr lang="en-US" dirty="0" smtClean="0"/>
                  <a:t>}. Show that A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∪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∩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801875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Problems on Sets</a:t>
            </a:r>
          </a:p>
          <a:p>
            <a:r>
              <a:rPr lang="en-US" dirty="0" smtClean="0"/>
              <a:t>In Class exercise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828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Introduction to Sets</a:t>
            </a:r>
          </a:p>
          <a:p>
            <a:r>
              <a:rPr lang="en-US" dirty="0" smtClean="0"/>
              <a:t>Sets in Python</a:t>
            </a:r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set is an unordered collection of distinct items. </a:t>
            </a:r>
            <a:endParaRPr lang="en-US" dirty="0" smtClean="0"/>
          </a:p>
          <a:p>
            <a:r>
              <a:rPr lang="en-US" dirty="0" smtClean="0"/>
              <a:t>Unordered </a:t>
            </a:r>
            <a:r>
              <a:rPr lang="en-US" dirty="0"/>
              <a:t>means that items are not stored in any particular order. </a:t>
            </a:r>
            <a:endParaRPr lang="en-US" dirty="0" smtClean="0"/>
          </a:p>
          <a:p>
            <a:r>
              <a:rPr lang="en-US" dirty="0" smtClean="0"/>
              <a:t>Something </a:t>
            </a:r>
            <a:r>
              <a:rPr lang="en-US" dirty="0"/>
              <a:t>is either in the set or not, but there’s no notion of it being the ﬁrst, second, or last item. </a:t>
            </a:r>
            <a:endParaRPr lang="en-US" dirty="0" smtClean="0"/>
          </a:p>
          <a:p>
            <a:r>
              <a:rPr lang="en-US" dirty="0" smtClean="0"/>
              <a:t>Distinct </a:t>
            </a:r>
            <a:r>
              <a:rPr lang="en-US" dirty="0"/>
              <a:t>means that any item appears in a set at most once; in other words, there are no duplicates.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25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Basics from Set Theory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" t="8530" r="234" b="7156"/>
          <a:stretch/>
        </p:blipFill>
        <p:spPr>
          <a:xfrm>
            <a:off x="1014761" y="1315843"/>
            <a:ext cx="8954429" cy="4984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73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Sets in Python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provides some simple data structures for grouping together multiple values, </a:t>
            </a:r>
            <a:r>
              <a:rPr lang="en-US" dirty="0" smtClean="0"/>
              <a:t>and integrates </a:t>
            </a:r>
            <a:r>
              <a:rPr lang="en-US" dirty="0"/>
              <a:t>them with the rest of the language. These data structures are </a:t>
            </a:r>
            <a:r>
              <a:rPr lang="en-US" dirty="0" smtClean="0"/>
              <a:t>called collections.</a:t>
            </a:r>
          </a:p>
          <a:p>
            <a:r>
              <a:rPr lang="en-US" dirty="0"/>
              <a:t>A set is an unordered collection in which each value occurs at most once. </a:t>
            </a:r>
            <a:endParaRPr lang="en-US" dirty="0" smtClean="0"/>
          </a:p>
          <a:p>
            <a:r>
              <a:rPr lang="en-US" dirty="0" smtClean="0"/>
              <a:t>You </a:t>
            </a:r>
            <a:r>
              <a:rPr lang="en-US" dirty="0"/>
              <a:t>can </a:t>
            </a:r>
            <a:r>
              <a:rPr lang="en-US" dirty="0" smtClean="0"/>
              <a:t>use curly </a:t>
            </a:r>
            <a:r>
              <a:rPr lang="en-US" dirty="0"/>
              <a:t>braces to give an expression whose value is a set. </a:t>
            </a:r>
            <a:r>
              <a:rPr lang="en-US" dirty="0" smtClean="0"/>
              <a:t>Python </a:t>
            </a:r>
            <a:r>
              <a:rPr lang="en-US" dirty="0"/>
              <a:t>prints sets using curly braces</a:t>
            </a:r>
            <a:r>
              <a:rPr lang="en-US" dirty="0" smtClean="0"/>
              <a:t>.</a:t>
            </a:r>
          </a:p>
          <a:p>
            <a:r>
              <a:rPr lang="en-US" dirty="0"/>
              <a:t>{1+2, 3, "a"}</a:t>
            </a:r>
          </a:p>
        </p:txBody>
      </p:sp>
    </p:spTree>
    <p:extLst>
      <p:ext uri="{BB962C8B-B14F-4D97-AF65-F5344CB8AC3E}">
        <p14:creationId xmlns:p14="http://schemas.microsoft.com/office/powerpoint/2010/main" val="25027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Sets in Python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 that duplicates are eliminated </a:t>
            </a:r>
            <a:endParaRPr lang="en-US" dirty="0" smtClean="0"/>
          </a:p>
          <a:p>
            <a:r>
              <a:rPr lang="en-US" dirty="0" smtClean="0"/>
              <a:t>The order </a:t>
            </a:r>
            <a:r>
              <a:rPr lang="en-US" dirty="0"/>
              <a:t>in which the elements of the </a:t>
            </a:r>
            <a:r>
              <a:rPr lang="en-US" dirty="0" smtClean="0"/>
              <a:t>output are </a:t>
            </a:r>
            <a:r>
              <a:rPr lang="en-US" dirty="0"/>
              <a:t>printed does not necessarily match the order of the input elements</a:t>
            </a:r>
            <a:r>
              <a:rPr lang="en-US" dirty="0" smtClean="0"/>
              <a:t>. </a:t>
            </a:r>
          </a:p>
          <a:p>
            <a:r>
              <a:rPr lang="en-US" dirty="0" smtClean="0"/>
              <a:t>The cardinality of </a:t>
            </a:r>
            <a:r>
              <a:rPr lang="en-US" dirty="0"/>
              <a:t>a </a:t>
            </a:r>
            <a:r>
              <a:rPr lang="en-US" dirty="0" smtClean="0"/>
              <a:t>set S is </a:t>
            </a:r>
            <a:r>
              <a:rPr lang="en-US" dirty="0"/>
              <a:t>the number of elements in the set</a:t>
            </a:r>
            <a:r>
              <a:rPr lang="en-US" dirty="0" smtClean="0"/>
              <a:t>.</a:t>
            </a:r>
          </a:p>
          <a:p>
            <a:r>
              <a:rPr lang="en-US" dirty="0" smtClean="0"/>
              <a:t>In </a:t>
            </a:r>
            <a:r>
              <a:rPr lang="en-US" dirty="0"/>
              <a:t>Python, the cardinality of a set is obtained using </a:t>
            </a:r>
            <a:r>
              <a:rPr lang="en-US" dirty="0" smtClean="0"/>
              <a:t>the procedure </a:t>
            </a:r>
            <a:r>
              <a:rPr lang="en-US" dirty="0" err="1" smtClean="0"/>
              <a:t>len</a:t>
            </a:r>
            <a:r>
              <a:rPr lang="en-US" dirty="0"/>
              <a:t>(·)</a:t>
            </a:r>
          </a:p>
        </p:txBody>
      </p:sp>
    </p:spTree>
    <p:extLst>
      <p:ext uri="{BB962C8B-B14F-4D97-AF65-F5344CB8AC3E}">
        <p14:creationId xmlns:p14="http://schemas.microsoft.com/office/powerpoint/2010/main" val="3802166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Frozen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Frozen set is just an immutable version of a </a:t>
            </a:r>
            <a:r>
              <a:rPr lang="en-US" dirty="0" smtClean="0"/>
              <a:t>Python set object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While</a:t>
            </a:r>
            <a:r>
              <a:rPr lang="en-US" dirty="0"/>
              <a:t> elements of a set can be modified at any time, elements of frozen set remains the same after creation</a:t>
            </a:r>
            <a:r>
              <a:rPr lang="en-US" dirty="0" smtClean="0"/>
              <a:t>.</a:t>
            </a:r>
          </a:p>
          <a:p>
            <a:r>
              <a:rPr lang="en-US" dirty="0"/>
              <a:t>The syntax of </a:t>
            </a:r>
            <a:r>
              <a:rPr lang="en-US" dirty="0" err="1"/>
              <a:t>frozenset</a:t>
            </a:r>
            <a:r>
              <a:rPr lang="en-US" dirty="0"/>
              <a:t>() method is:</a:t>
            </a:r>
          </a:p>
          <a:p>
            <a:endParaRPr lang="en-US" dirty="0"/>
          </a:p>
          <a:p>
            <a:pPr lvl="1"/>
            <a:r>
              <a:rPr lang="en-US" dirty="0" err="1"/>
              <a:t>frozenset</a:t>
            </a:r>
            <a:r>
              <a:rPr lang="en-US" dirty="0"/>
              <a:t>([iterable])</a:t>
            </a:r>
          </a:p>
        </p:txBody>
      </p:sp>
    </p:spTree>
    <p:extLst>
      <p:ext uri="{BB962C8B-B14F-4D97-AF65-F5344CB8AC3E}">
        <p14:creationId xmlns:p14="http://schemas.microsoft.com/office/powerpoint/2010/main" val="959319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sum of elements of collection of values is obtained using the </a:t>
            </a:r>
            <a:r>
              <a:rPr lang="en-US" dirty="0" smtClean="0"/>
              <a:t>procedure sum(·).</a:t>
            </a:r>
          </a:p>
          <a:p>
            <a:r>
              <a:rPr lang="en-US" dirty="0" smtClean="0"/>
              <a:t>If you want </a:t>
            </a:r>
            <a:r>
              <a:rPr lang="en-US" dirty="0"/>
              <a:t>to start the sum not at zero but at </a:t>
            </a:r>
            <a:r>
              <a:rPr lang="en-US" dirty="0" smtClean="0"/>
              <a:t>some other </a:t>
            </a:r>
            <a:r>
              <a:rPr lang="en-US" dirty="0"/>
              <a:t>value, supply that value as a second argument </a:t>
            </a:r>
            <a:r>
              <a:rPr lang="en-US" dirty="0" smtClean="0"/>
              <a:t>to sum</a:t>
            </a:r>
            <a:r>
              <a:rPr lang="en-US" dirty="0"/>
              <a:t>(·):</a:t>
            </a:r>
          </a:p>
        </p:txBody>
      </p:sp>
    </p:spTree>
    <p:extLst>
      <p:ext uri="{BB962C8B-B14F-4D97-AF65-F5344CB8AC3E}">
        <p14:creationId xmlns:p14="http://schemas.microsoft.com/office/powerpoint/2010/main" val="1042216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33039</TotalTime>
  <Words>909</Words>
  <Application>Microsoft Office PowerPoint</Application>
  <PresentationFormat>Widescreen</PresentationFormat>
  <Paragraphs>87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Wingdings</vt:lpstr>
      <vt:lpstr>1_Office Theme</vt:lpstr>
      <vt:lpstr>Office Theme</vt:lpstr>
      <vt:lpstr>Lecture 19: Introduction to Computer Programming Course - CS1010</vt:lpstr>
      <vt:lpstr>Announcements</vt:lpstr>
      <vt:lpstr>Goals for today</vt:lpstr>
      <vt:lpstr>Sets</vt:lpstr>
      <vt:lpstr>Basics from Set Theory</vt:lpstr>
      <vt:lpstr>Sets in Python</vt:lpstr>
      <vt:lpstr>Sets in Python</vt:lpstr>
      <vt:lpstr>Frozen Sets</vt:lpstr>
      <vt:lpstr>Summing</vt:lpstr>
      <vt:lpstr>Testing Set Membership</vt:lpstr>
      <vt:lpstr>Set Union and Intersection</vt:lpstr>
      <vt:lpstr>Mutating a Set</vt:lpstr>
      <vt:lpstr>Multiple variables: same set</vt:lpstr>
      <vt:lpstr>Set Comprehensions</vt:lpstr>
      <vt:lpstr>More comprehensions</vt:lpstr>
      <vt:lpstr>Empty Set</vt:lpstr>
      <vt:lpstr>Problem 1</vt:lpstr>
      <vt:lpstr>Problem 2</vt:lpstr>
      <vt:lpstr>Problem 3</vt:lpstr>
      <vt:lpstr>Problem 4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588</cp:revision>
  <dcterms:created xsi:type="dcterms:W3CDTF">2019-02-04T15:19:36Z</dcterms:created>
  <dcterms:modified xsi:type="dcterms:W3CDTF">2019-04-01T23:02:30Z</dcterms:modified>
</cp:coreProperties>
</file>